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61" r:id="rId5"/>
    <p:sldId id="280" r:id="rId6"/>
    <p:sldId id="281" r:id="rId7"/>
    <p:sldId id="283" r:id="rId8"/>
    <p:sldId id="262" r:id="rId9"/>
    <p:sldId id="28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3939"/>
    <a:srgbClr val="696D74"/>
    <a:srgbClr val="174C82"/>
    <a:srgbClr val="215894"/>
    <a:srgbClr val="60AE5F"/>
    <a:srgbClr val="6BC06E"/>
    <a:srgbClr val="0AB6EB"/>
    <a:srgbClr val="F4F4F5"/>
    <a:srgbClr val="0195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706"/>
  </p:normalViewPr>
  <p:slideViewPr>
    <p:cSldViewPr snapToGrid="0">
      <p:cViewPr varScale="1">
        <p:scale>
          <a:sx n="111" d="100"/>
          <a:sy n="111" d="100"/>
        </p:scale>
        <p:origin x="48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96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0CC8B-F4DE-4F4F-BE0B-11985DC2443C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6EC53-4046-8D45-890A-E16474ACA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0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https://</a:t>
            </a:r>
            <a:r>
              <a:rPr lang="en-US" dirty="0" err="1"/>
              <a:t>www.datacenterknowledge.com</a:t>
            </a:r>
            <a:r>
              <a:rPr lang="en-US" dirty="0"/>
              <a:t>/ai-data-centers/assessing-ai-s-impact-on-data-center-heating-and-cooling-needs.  Also https://</a:t>
            </a:r>
            <a:r>
              <a:rPr lang="en-US" dirty="0" err="1"/>
              <a:t>www.thefastmode.com</a:t>
            </a:r>
            <a:r>
              <a:rPr lang="en-US" dirty="0"/>
              <a:t>/expert-opinion/40963-cooling-the-ai-revolution-how-thermal-management-is-reshaping-data-centers#:~:text=AI%20and%20HPC%20workloads%20generate,costly%20and%20disruptive%20infrastructure%20overhauls.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6EC53-4046-8D45-890A-E16474ACA9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33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BD4B5-A907-4864-BA12-9BABFB546A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A66098-9528-4273-BD1D-C41274B466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FD02B-C4B0-4EE5-9717-D218A6D05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C808D-353C-4D0E-A244-8BE46A12B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58883-6138-4872-A94E-59CBB69CB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351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F1D1D-F6A1-4A25-8815-D9926843A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59EF46-56C2-4D5F-8094-C7317A127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2BAC7-1750-4268-8391-0F9D4BD16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0064A-AC30-42D6-B082-2A7B1DFB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C5FA0-FD16-4EF0-883E-510D8F41E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85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DB1A52-A144-4AEC-8004-AEEC020043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0401C1-4F12-4A80-8BAE-F30577A0A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314A7-A5BF-4A65-A077-9ED6F4694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5C0DA-7EFE-4F0D-993A-DEC37872E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17202-FD64-4F0F-BCF3-5A9F9571A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39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AB601-6014-466B-9119-96D214001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A01E2-BB7F-4C10-B15B-21F1C5EB6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3A47D-F0E3-4FFF-BAD4-2E4633B2E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712F9-38D7-43D9-9732-D1815868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07732-9D5A-41A2-B50C-74F847499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718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91895-29D8-4FC2-9A41-AC95044BC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0AE91-73BD-4860-9F5A-14ACC398B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A9607-E218-4BBF-9931-36CDF16E9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7B67E-C9DA-496F-AC62-48A8C4FB3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1DA1D-E91F-45D2-97EB-05E4147C0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228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EA559-480E-48E6-A290-322AAB7B4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B02E5-9A76-48FE-AA93-A4F3BA21CD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F0506-5CB6-442A-8323-330B57A69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1EB2C9-5DC9-42C7-BBD8-F9CA10F26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17762-BB85-41FC-8741-B20A4D9F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E1BFB-B734-4DC8-B5B6-6B93C166F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08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8C5F6-7EE4-4D4A-B8FF-29906C92A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5DCE1-2322-4D69-99CB-C4A93A3C7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A9098-F414-4242-A531-EFB3C00B0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D50021-A3BA-4ED4-A0E9-9AECE92F6A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B743BC-7F77-45E7-A583-28197C018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E3D09C-794D-4E71-8BBC-0C4FF20D8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3BA7A3-9258-4DDF-92BF-9A8D28531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C10BA-6506-4DAF-A48F-1FA18392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626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3C1CA-EB0B-4A52-8695-4C77C949C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09AB43-7BEF-4081-A0E1-CBD797E0D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599025-DC0A-4942-BCE4-B792847D2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69BF85-BF1E-448D-80EB-ABCA3E38B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364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26817D-A44A-4544-AEC4-F172AF40E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BEA2A5-E67F-4484-8C37-7035B2710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CFB20A-D329-4E06-8A0F-20018E21A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749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47DB-1837-40A3-AFD6-E55AEABE8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8ED5A-1C21-49E0-96E5-A12FF0C90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281A68-7ABB-46B3-A8C3-580B20AD2C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730D57-504B-4DCF-AF3E-BDEC0E82A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AEAD05-364F-4CAC-8C52-FDB49F928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ABFCF-FC62-4D8A-8AE1-D4C45265E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8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ED84E-E070-4BC3-B141-A9AD6B3C8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A6716-C079-4B14-8E8E-F8FE79D95C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5527B-E374-4B53-9815-DC9798372E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88A7-94A5-4657-8D6C-88F9AD0E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28F23-2632-4184-B884-C1795C17E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AE311-AD70-43D4-8174-92350B985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18352B-F25E-4A31-9980-F0D695CD7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0814F-92A1-49F7-8777-25930DF05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57902-8FCE-4F25-A056-60336528A4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B19A0-E3CD-4366-B8BF-4398771CB42D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12E49-32BC-449D-8FE2-1128B2C31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8907E5-48CF-467C-BD92-1938D07FBE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EEAE5-BFAF-4EC4-B135-6F1153BB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32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zeqAmAoN5dfXrSYjAJLTz6_yomz-u2KF/view" TargetMode="External"/><Relationship Id="rId2" Type="http://schemas.openxmlformats.org/officeDocument/2006/relationships/hyperlink" Target="https://drive.google.com/file/d/1NUjjPFZeXQz2otk6ILESNHjyB2vd7BRL/view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576B2E8-093B-4F66-97D6-7E4049B95951}"/>
              </a:ext>
            </a:extLst>
          </p:cNvPr>
          <p:cNvSpPr/>
          <p:nvPr/>
        </p:nvSpPr>
        <p:spPr>
          <a:xfrm>
            <a:off x="404687" y="0"/>
            <a:ext cx="1624263" cy="2971800"/>
          </a:xfrm>
          <a:prstGeom prst="rect">
            <a:avLst/>
          </a:prstGeom>
          <a:solidFill>
            <a:srgbClr val="0AB6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337503C-4022-4EE6-A138-61D19E8D53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33" r="1111" b="35971"/>
          <a:stretch/>
        </p:blipFill>
        <p:spPr>
          <a:xfrm>
            <a:off x="0" y="366386"/>
            <a:ext cx="11778916" cy="1327804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A0D26E77-F5E3-4FA5-8862-5A29C40E3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7463" y="2229448"/>
            <a:ext cx="7736682" cy="852613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dirty="0">
                <a:solidFill>
                  <a:srgbClr val="393939"/>
                </a:solidFill>
                <a:latin typeface="Ropa Sans" panose="00000500000000000000" pitchFamily="2" charset="0"/>
              </a:rPr>
              <a:t>Business Case Analysis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A2C9E173-940B-4958-ACA2-D00D6D7D7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7462" y="3214688"/>
            <a:ext cx="7736682" cy="3154348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solidFill>
                  <a:srgbClr val="0AB6EB"/>
                </a:solidFill>
                <a:latin typeface="Ropa Sans" panose="00000500000000000000" pitchFamily="2" charset="0"/>
              </a:rPr>
              <a:t>Issue: Should we add a 65º C Scenario?</a:t>
            </a: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FED96A-DE11-4414-AB50-D5956D77A4EB}"/>
              </a:ext>
            </a:extLst>
          </p:cNvPr>
          <p:cNvSpPr/>
          <p:nvPr/>
        </p:nvSpPr>
        <p:spPr>
          <a:xfrm>
            <a:off x="404686" y="366386"/>
            <a:ext cx="1624263" cy="1327804"/>
          </a:xfrm>
          <a:prstGeom prst="rect">
            <a:avLst/>
          </a:prstGeom>
          <a:solidFill>
            <a:srgbClr val="0AB6EB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C3F0CDE-5A33-45EA-A5AA-7A024C1F17B8}"/>
              </a:ext>
            </a:extLst>
          </p:cNvPr>
          <p:cNvSpPr txBox="1">
            <a:spLocks/>
          </p:cNvSpPr>
          <p:nvPr/>
        </p:nvSpPr>
        <p:spPr>
          <a:xfrm>
            <a:off x="535405" y="1583929"/>
            <a:ext cx="1624263" cy="14981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800" spc="300" dirty="0">
                <a:solidFill>
                  <a:schemeClr val="bg1"/>
                </a:solidFill>
                <a:latin typeface="Ropa Sans" panose="00000500000000000000" pitchFamily="2" charset="0"/>
              </a:rPr>
              <a:t>02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F9B2BB9-86CD-4290-8245-4F246864F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4508" y="5986671"/>
            <a:ext cx="1172087" cy="3823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817932-E4F5-E45E-35FC-A1D6417052C5}"/>
              </a:ext>
            </a:extLst>
          </p:cNvPr>
          <p:cNvSpPr txBox="1"/>
          <p:nvPr/>
        </p:nvSpPr>
        <p:spPr>
          <a:xfrm>
            <a:off x="2557462" y="3766457"/>
            <a:ext cx="707707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Most food and beverage facilities will want higher temperatures than 20-45º 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Added cost of heat pump to achieve these temperatures may yield few cost-effective scenarios.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Technology changes could lead to higher temperature outputs from Microsoft data centers.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Higher temperature scenario may better position Microsoft to find F&amp;B customers.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May argue for Microsoft increasing future heat recovery from data centers.</a:t>
            </a:r>
          </a:p>
        </p:txBody>
      </p:sp>
    </p:spTree>
    <p:extLst>
      <p:ext uri="{BB962C8B-B14F-4D97-AF65-F5344CB8AC3E}">
        <p14:creationId xmlns:p14="http://schemas.microsoft.com/office/powerpoint/2010/main" val="4088803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821AC-A8BB-A4F4-588C-13546CD8A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2">
            <a:extLst>
              <a:ext uri="{FF2B5EF4-FFF2-40B4-BE49-F238E27FC236}">
                <a16:creationId xmlns:a16="http://schemas.microsoft.com/office/drawing/2014/main" id="{3749F916-87EC-A07E-DA0C-E88D118FA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6181" y="1007645"/>
            <a:ext cx="7722394" cy="4505389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solidFill>
                  <a:srgbClr val="0AB6EB"/>
                </a:solidFill>
                <a:latin typeface="Ropa Sans" panose="00000500000000000000" pitchFamily="2" charset="0"/>
              </a:rPr>
              <a:t>Food and Beverage Sector Opportunities</a:t>
            </a: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US" sz="1600" dirty="0">
                <a:solidFill>
                  <a:srgbClr val="393939"/>
                </a:solidFill>
                <a:latin typeface="Lato" panose="020F0502020204030203" pitchFamily="34" charset="0"/>
              </a:rPr>
              <a:t>Beverages</a:t>
            </a: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AAAAAC7-A3C7-9F3A-46AE-139463E09C1D}"/>
              </a:ext>
            </a:extLst>
          </p:cNvPr>
          <p:cNvGraphicFramePr>
            <a:graphicFrameLocks noGrp="1"/>
          </p:cNvGraphicFramePr>
          <p:nvPr/>
        </p:nvGraphicFramePr>
        <p:xfrm>
          <a:off x="3875314" y="1583930"/>
          <a:ext cx="7722394" cy="42664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8187">
                  <a:extLst>
                    <a:ext uri="{9D8B030D-6E8A-4147-A177-3AD203B41FA5}">
                      <a16:colId xmlns:a16="http://schemas.microsoft.com/office/drawing/2014/main" val="277149665"/>
                    </a:ext>
                  </a:extLst>
                </a:gridCol>
                <a:gridCol w="2628187">
                  <a:extLst>
                    <a:ext uri="{9D8B030D-6E8A-4147-A177-3AD203B41FA5}">
                      <a16:colId xmlns:a16="http://schemas.microsoft.com/office/drawing/2014/main" val="2920123107"/>
                    </a:ext>
                  </a:extLst>
                </a:gridCol>
                <a:gridCol w="1280541">
                  <a:extLst>
                    <a:ext uri="{9D8B030D-6E8A-4147-A177-3AD203B41FA5}">
                      <a16:colId xmlns:a16="http://schemas.microsoft.com/office/drawing/2014/main" val="1265013602"/>
                    </a:ext>
                  </a:extLst>
                </a:gridCol>
                <a:gridCol w="1185479">
                  <a:extLst>
                    <a:ext uri="{9D8B030D-6E8A-4147-A177-3AD203B41FA5}">
                      <a16:colId xmlns:a16="http://schemas.microsoft.com/office/drawing/2014/main" val="2984542445"/>
                    </a:ext>
                  </a:extLst>
                </a:gridCol>
              </a:tblGrid>
              <a:tr h="353839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Industrial Sector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Unit Operations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Temperature Range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06103"/>
                  </a:ext>
                </a:extLst>
              </a:tr>
              <a:tr h="7270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Celsius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Fahrenheit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26060633"/>
                  </a:ext>
                </a:extLst>
              </a:tr>
              <a:tr h="353949">
                <a:tc rowSpan="6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Food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Drying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30-90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90-210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8090726"/>
                  </a:ext>
                </a:extLst>
              </a:tr>
              <a:tr h="3539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Washing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60-90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150-210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6940346"/>
                  </a:ext>
                </a:extLst>
              </a:tr>
              <a:tr h="3539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Pasteurizing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60-80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150-190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8542162"/>
                  </a:ext>
                </a:extLst>
              </a:tr>
              <a:tr h="3539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Boiling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95-105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220-140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0996428"/>
                  </a:ext>
                </a:extLst>
              </a:tr>
              <a:tr h="3539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Sterilizing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110-120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250-270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855179"/>
                  </a:ext>
                </a:extLst>
              </a:tr>
              <a:tr h="3539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Heat Treatment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40-60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110-150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0125065"/>
                  </a:ext>
                </a:extLst>
              </a:tr>
              <a:tr h="353949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Beverages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Washing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60-80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150-190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98608769"/>
                  </a:ext>
                </a:extLst>
              </a:tr>
              <a:tr h="3539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Sterilizing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60-90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150-210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1080665"/>
                  </a:ext>
                </a:extLst>
              </a:tr>
              <a:tr h="3539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Pasteurizing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60-70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150-170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2184296"/>
                  </a:ext>
                </a:extLst>
              </a:tr>
            </a:tbl>
          </a:graphicData>
        </a:graphic>
      </p:graphicFrame>
      <p:pic>
        <p:nvPicPr>
          <p:cNvPr id="13" name="Picture 12" descr="A close-up of a server&#10;&#10;AI-generated content may be incorrect.">
            <a:extLst>
              <a:ext uri="{FF2B5EF4-FFF2-40B4-BE49-F238E27FC236}">
                <a16:creationId xmlns:a16="http://schemas.microsoft.com/office/drawing/2014/main" id="{1FD6CDA8-7EEC-EC3F-6897-BAA153837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975"/>
          <a:stretch/>
        </p:blipFill>
        <p:spPr>
          <a:xfrm>
            <a:off x="-3402" y="1"/>
            <a:ext cx="2936083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2FE2A9F-8FAB-CF3A-DD76-43A8854671D6}"/>
              </a:ext>
            </a:extLst>
          </p:cNvPr>
          <p:cNvSpPr/>
          <p:nvPr/>
        </p:nvSpPr>
        <p:spPr>
          <a:xfrm>
            <a:off x="0" y="0"/>
            <a:ext cx="2936084" cy="6858000"/>
          </a:xfrm>
          <a:prstGeom prst="rect">
            <a:avLst/>
          </a:prstGeom>
          <a:solidFill>
            <a:srgbClr val="0AB6E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D7E009-F25C-3105-EAFE-321AC8134C96}"/>
              </a:ext>
            </a:extLst>
          </p:cNvPr>
          <p:cNvSpPr/>
          <p:nvPr/>
        </p:nvSpPr>
        <p:spPr>
          <a:xfrm>
            <a:off x="535405" y="378994"/>
            <a:ext cx="11278603" cy="61000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6952D32F-9198-CFCB-D8AB-B1356C1A7FC1}"/>
              </a:ext>
            </a:extLst>
          </p:cNvPr>
          <p:cNvSpPr txBox="1">
            <a:spLocks/>
          </p:cNvSpPr>
          <p:nvPr/>
        </p:nvSpPr>
        <p:spPr>
          <a:xfrm>
            <a:off x="10482503" y="318837"/>
            <a:ext cx="1862135" cy="249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chemeClr val="bg1"/>
                </a:solidFill>
                <a:latin typeface="Ropa Sans" panose="00000500000000000000" pitchFamily="2" charset="0"/>
              </a:rPr>
              <a:t>The Opportunity</a:t>
            </a:r>
            <a:endParaRPr lang="en-US" sz="1800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711E25C-3F4D-8236-E43D-2C7C4F24F281}"/>
              </a:ext>
            </a:extLst>
          </p:cNvPr>
          <p:cNvSpPr/>
          <p:nvPr/>
        </p:nvSpPr>
        <p:spPr>
          <a:xfrm>
            <a:off x="10335395" y="406567"/>
            <a:ext cx="1854994" cy="249655"/>
          </a:xfrm>
          <a:prstGeom prst="rect">
            <a:avLst/>
          </a:prstGeom>
          <a:solidFill>
            <a:srgbClr val="0AB6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Ropa Sans" panose="00000500000000000000" pitchFamily="2" charset="0"/>
              </a:rPr>
              <a:t>The Opportunity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39485B-1836-E2AA-DBD1-E8C4C8D5B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4508" y="5986671"/>
            <a:ext cx="1172087" cy="382365"/>
          </a:xfrm>
          <a:prstGeom prst="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81EB6AC-6D03-603B-6802-AF8DA352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22DE10D-761B-7C06-3113-1184F13E6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EAE5-BFAF-4EC4-B135-6F1153BBAE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057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E02E3D-679A-4384-090B-ACA54BBCD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2">
            <a:extLst>
              <a:ext uri="{FF2B5EF4-FFF2-40B4-BE49-F238E27FC236}">
                <a16:creationId xmlns:a16="http://schemas.microsoft.com/office/drawing/2014/main" id="{F9E9D374-50D2-71D0-D4A4-0A504C97A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6181" y="1007645"/>
            <a:ext cx="7722394" cy="4505389"/>
          </a:xfrm>
        </p:spPr>
        <p:txBody>
          <a:bodyPr>
            <a:noAutofit/>
          </a:bodyPr>
          <a:lstStyle/>
          <a:p>
            <a:pPr algn="l">
              <a:spcBef>
                <a:spcPts val="0"/>
              </a:spcBef>
            </a:pPr>
            <a:r>
              <a:rPr lang="en-US" sz="2800" dirty="0">
                <a:solidFill>
                  <a:srgbClr val="0AB6EB"/>
                </a:solidFill>
                <a:latin typeface="Ropa Sans" panose="00000500000000000000" pitchFamily="2" charset="0"/>
              </a:rPr>
              <a:t>Why 65: New Technologies Will Recover More Heat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</a:rPr>
              <a:t>AI needs will generate more heat at data centers.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</a:rPr>
              <a:t>Chips use more electricity, producing more heat. More processing, transistors, and faster processing drive this.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</a:rPr>
              <a:t>AI accelerator hardware – field programmable gate arrays (FGPAs), graphical processing units (GPUs) and neural processing units (NPUs) – use more electricity and generate more heat.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</a:rPr>
              <a:t>AI chips generate high volumes of heat in small, concentrated area, so harder to cool.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</a:rPr>
              <a:t>Liquid and immersion cooling can recover temperatures of at least 65 degrees C.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C26857E-9FAC-B31F-F7F3-6434BCE0CF60}"/>
              </a:ext>
            </a:extLst>
          </p:cNvPr>
          <p:cNvSpPr txBox="1">
            <a:spLocks/>
          </p:cNvSpPr>
          <p:nvPr/>
        </p:nvSpPr>
        <p:spPr>
          <a:xfrm>
            <a:off x="535405" y="1583929"/>
            <a:ext cx="1624263" cy="14981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600" dirty="0">
                <a:solidFill>
                  <a:schemeClr val="bg1"/>
                </a:solidFill>
                <a:latin typeface="Ropa Sans" panose="00000500000000000000" pitchFamily="2" charset="0"/>
              </a:rPr>
              <a:t>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471CB0-FD0F-E0AE-771E-C0BB9A6386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2" r="41199"/>
          <a:stretch/>
        </p:blipFill>
        <p:spPr>
          <a:xfrm rot="10800000">
            <a:off x="-1" y="0"/>
            <a:ext cx="293608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25E8CFC-4757-057F-62ED-0F46C3DE3C7E}"/>
              </a:ext>
            </a:extLst>
          </p:cNvPr>
          <p:cNvSpPr/>
          <p:nvPr/>
        </p:nvSpPr>
        <p:spPr>
          <a:xfrm>
            <a:off x="-3" y="0"/>
            <a:ext cx="2936084" cy="6858000"/>
          </a:xfrm>
          <a:prstGeom prst="rect">
            <a:avLst/>
          </a:prstGeom>
          <a:solidFill>
            <a:srgbClr val="0AB6E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8E9BF2-673D-9791-EE53-1AFEE0DAC574}"/>
              </a:ext>
            </a:extLst>
          </p:cNvPr>
          <p:cNvSpPr/>
          <p:nvPr/>
        </p:nvSpPr>
        <p:spPr>
          <a:xfrm>
            <a:off x="377992" y="378995"/>
            <a:ext cx="11278603" cy="61000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833F1F-8450-BFB9-1E5E-BFCB3E7B72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4508" y="5986671"/>
            <a:ext cx="1172087" cy="38236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D43079E-10CB-4944-CDD1-7061602323BF}"/>
              </a:ext>
            </a:extLst>
          </p:cNvPr>
          <p:cNvSpPr/>
          <p:nvPr/>
        </p:nvSpPr>
        <p:spPr>
          <a:xfrm>
            <a:off x="10337006" y="378995"/>
            <a:ext cx="1854994" cy="249655"/>
          </a:xfrm>
          <a:prstGeom prst="rect">
            <a:avLst/>
          </a:prstGeom>
          <a:solidFill>
            <a:srgbClr val="0AB6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5FF2EC-7CFE-43A6-1550-6C2B0121F343}"/>
              </a:ext>
            </a:extLst>
          </p:cNvPr>
          <p:cNvSpPr/>
          <p:nvPr/>
        </p:nvSpPr>
        <p:spPr>
          <a:xfrm>
            <a:off x="10265568" y="378995"/>
            <a:ext cx="71437" cy="249655"/>
          </a:xfrm>
          <a:prstGeom prst="rect">
            <a:avLst/>
          </a:prstGeom>
          <a:solidFill>
            <a:srgbClr val="0195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3F2FF43D-51B5-9268-B4BF-C2F60E05D251}"/>
              </a:ext>
            </a:extLst>
          </p:cNvPr>
          <p:cNvSpPr txBox="1">
            <a:spLocks/>
          </p:cNvSpPr>
          <p:nvPr/>
        </p:nvSpPr>
        <p:spPr>
          <a:xfrm>
            <a:off x="10301286" y="378995"/>
            <a:ext cx="1862135" cy="249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  <a:latin typeface="Ropa Sans" panose="00000500000000000000" pitchFamily="2" charset="0"/>
              </a:rPr>
              <a:t>Section Title</a:t>
            </a:r>
            <a:endParaRPr lang="en-US" sz="1200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78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132FC2-3820-BF3F-A91B-0244779B0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2">
            <a:extLst>
              <a:ext uri="{FF2B5EF4-FFF2-40B4-BE49-F238E27FC236}">
                <a16:creationId xmlns:a16="http://schemas.microsoft.com/office/drawing/2014/main" id="{8753070C-8FC4-52F6-8223-DAF39C354D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6181" y="1007645"/>
            <a:ext cx="7722394" cy="4505389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solidFill>
                  <a:srgbClr val="0AB6EB"/>
                </a:solidFill>
                <a:latin typeface="Ropa Sans" panose="00000500000000000000" pitchFamily="2" charset="0"/>
              </a:rPr>
              <a:t>Why 65: Data Shows it is Possible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2"/>
              </a:rPr>
              <a:t>Intel-Submer OCP 9/24 Presentation </a:t>
            </a: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– 70 degrees C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3"/>
              </a:rPr>
              <a:t>Advanced Liquid Cooling Technologies 7/24 OCP Presentation </a:t>
            </a: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– 55-65 C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DGA’s 2022 Intel analysis – included 65 C scenario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EcoDataCenter</a:t>
            </a: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says cold plate – 57 degrees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Qarnot</a:t>
            </a: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says liquid immersion – 80 degrees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D8E8069D-D5FC-B959-1126-09D0A9141087}"/>
              </a:ext>
            </a:extLst>
          </p:cNvPr>
          <p:cNvSpPr txBox="1">
            <a:spLocks/>
          </p:cNvSpPr>
          <p:nvPr/>
        </p:nvSpPr>
        <p:spPr>
          <a:xfrm>
            <a:off x="535405" y="1583929"/>
            <a:ext cx="1624263" cy="14981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600" dirty="0">
                <a:solidFill>
                  <a:schemeClr val="bg1"/>
                </a:solidFill>
                <a:latin typeface="Ropa Sans" panose="00000500000000000000" pitchFamily="2" charset="0"/>
              </a:rPr>
              <a:t>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E1DEE2-D2E0-A8B5-194A-A94F7578C3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2" r="41199"/>
          <a:stretch/>
        </p:blipFill>
        <p:spPr>
          <a:xfrm rot="10800000">
            <a:off x="-1" y="0"/>
            <a:ext cx="293608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1B372D5-EB36-3440-29BD-1B32ADED913B}"/>
              </a:ext>
            </a:extLst>
          </p:cNvPr>
          <p:cNvSpPr/>
          <p:nvPr/>
        </p:nvSpPr>
        <p:spPr>
          <a:xfrm>
            <a:off x="-3" y="0"/>
            <a:ext cx="2936084" cy="6858000"/>
          </a:xfrm>
          <a:prstGeom prst="rect">
            <a:avLst/>
          </a:prstGeom>
          <a:solidFill>
            <a:srgbClr val="0AB6E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E16921-5243-E776-F58C-16ECF83495CD}"/>
              </a:ext>
            </a:extLst>
          </p:cNvPr>
          <p:cNvSpPr/>
          <p:nvPr/>
        </p:nvSpPr>
        <p:spPr>
          <a:xfrm>
            <a:off x="377992" y="378995"/>
            <a:ext cx="11278603" cy="61000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CBDA72-4107-F6E3-D56B-7E2863D045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4508" y="5986671"/>
            <a:ext cx="1172087" cy="38236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C2A4FC6-391A-B55D-AA2C-32F7E16506FF}"/>
              </a:ext>
            </a:extLst>
          </p:cNvPr>
          <p:cNvSpPr/>
          <p:nvPr/>
        </p:nvSpPr>
        <p:spPr>
          <a:xfrm>
            <a:off x="10337006" y="378995"/>
            <a:ext cx="1854994" cy="249655"/>
          </a:xfrm>
          <a:prstGeom prst="rect">
            <a:avLst/>
          </a:prstGeom>
          <a:solidFill>
            <a:srgbClr val="0AB6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5CB184-52F1-3EE3-6663-DD213C786B4A}"/>
              </a:ext>
            </a:extLst>
          </p:cNvPr>
          <p:cNvSpPr/>
          <p:nvPr/>
        </p:nvSpPr>
        <p:spPr>
          <a:xfrm>
            <a:off x="10265568" y="378995"/>
            <a:ext cx="71437" cy="249655"/>
          </a:xfrm>
          <a:prstGeom prst="rect">
            <a:avLst/>
          </a:prstGeom>
          <a:solidFill>
            <a:srgbClr val="0195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D292C4F5-5EE3-5528-3D79-2737304184A6}"/>
              </a:ext>
            </a:extLst>
          </p:cNvPr>
          <p:cNvSpPr txBox="1">
            <a:spLocks/>
          </p:cNvSpPr>
          <p:nvPr/>
        </p:nvSpPr>
        <p:spPr>
          <a:xfrm>
            <a:off x="10301286" y="378995"/>
            <a:ext cx="1862135" cy="249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  <a:latin typeface="Ropa Sans" panose="00000500000000000000" pitchFamily="2" charset="0"/>
              </a:rPr>
              <a:t>Section Title</a:t>
            </a:r>
            <a:endParaRPr lang="en-US" sz="1200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041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2">
            <a:extLst>
              <a:ext uri="{FF2B5EF4-FFF2-40B4-BE49-F238E27FC236}">
                <a16:creationId xmlns:a16="http://schemas.microsoft.com/office/drawing/2014/main" id="{A2C9E173-940B-4958-ACA2-D00D6D7D7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6181" y="1007645"/>
            <a:ext cx="7722394" cy="4505389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solidFill>
                  <a:srgbClr val="0AB6EB"/>
                </a:solidFill>
                <a:latin typeface="Ropa Sans" panose="00000500000000000000" pitchFamily="2" charset="0"/>
              </a:rPr>
              <a:t>Heat Pump Adds Costs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Heat pumps add capex and </a:t>
            </a:r>
            <a:r>
              <a:rPr lang="en-US" sz="1800" dirty="0" err="1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opex</a:t>
            </a: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Capex includes heat pump and extra piping.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Opex</a:t>
            </a: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includes electricity and maintenance costs.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9393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Must also obtain permits.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C3F0CDE-5A33-45EA-A5AA-7A024C1F17B8}"/>
              </a:ext>
            </a:extLst>
          </p:cNvPr>
          <p:cNvSpPr txBox="1">
            <a:spLocks/>
          </p:cNvSpPr>
          <p:nvPr/>
        </p:nvSpPr>
        <p:spPr>
          <a:xfrm>
            <a:off x="535405" y="1583929"/>
            <a:ext cx="1624263" cy="14981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600" dirty="0">
                <a:solidFill>
                  <a:schemeClr val="bg1"/>
                </a:solidFill>
                <a:latin typeface="Ropa Sans" panose="00000500000000000000" pitchFamily="2" charset="0"/>
              </a:rPr>
              <a:t>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41E55E-C994-465E-BCB9-A5C7A8E44A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2" r="41199"/>
          <a:stretch/>
        </p:blipFill>
        <p:spPr>
          <a:xfrm rot="10800000">
            <a:off x="-1" y="0"/>
            <a:ext cx="293608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5171D36-D248-4DA2-856D-C97D6118D78C}"/>
              </a:ext>
            </a:extLst>
          </p:cNvPr>
          <p:cNvSpPr/>
          <p:nvPr/>
        </p:nvSpPr>
        <p:spPr>
          <a:xfrm>
            <a:off x="-3" y="0"/>
            <a:ext cx="2936084" cy="6858000"/>
          </a:xfrm>
          <a:prstGeom prst="rect">
            <a:avLst/>
          </a:prstGeom>
          <a:solidFill>
            <a:srgbClr val="0AB6E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868EE2-2DCB-42C5-BC7B-B310A09BECFB}"/>
              </a:ext>
            </a:extLst>
          </p:cNvPr>
          <p:cNvSpPr/>
          <p:nvPr/>
        </p:nvSpPr>
        <p:spPr>
          <a:xfrm>
            <a:off x="377992" y="378995"/>
            <a:ext cx="11278603" cy="61000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14F789-1BA2-4D71-8714-4A429B4B7D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4508" y="5986671"/>
            <a:ext cx="1172087" cy="38236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CB35007-11D2-4E00-92E1-61CF7E1CD664}"/>
              </a:ext>
            </a:extLst>
          </p:cNvPr>
          <p:cNvSpPr/>
          <p:nvPr/>
        </p:nvSpPr>
        <p:spPr>
          <a:xfrm>
            <a:off x="10337006" y="378995"/>
            <a:ext cx="1854994" cy="249655"/>
          </a:xfrm>
          <a:prstGeom prst="rect">
            <a:avLst/>
          </a:prstGeom>
          <a:solidFill>
            <a:srgbClr val="0AB6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3C8866-FAB4-4202-8AEF-3D3350D0B08B}"/>
              </a:ext>
            </a:extLst>
          </p:cNvPr>
          <p:cNvSpPr/>
          <p:nvPr/>
        </p:nvSpPr>
        <p:spPr>
          <a:xfrm>
            <a:off x="10265568" y="378995"/>
            <a:ext cx="71437" cy="249655"/>
          </a:xfrm>
          <a:prstGeom prst="rect">
            <a:avLst/>
          </a:prstGeom>
          <a:solidFill>
            <a:srgbClr val="0195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FDACA504-1F9C-418F-AABD-23FC9E28C031}"/>
              </a:ext>
            </a:extLst>
          </p:cNvPr>
          <p:cNvSpPr txBox="1">
            <a:spLocks/>
          </p:cNvSpPr>
          <p:nvPr/>
        </p:nvSpPr>
        <p:spPr>
          <a:xfrm>
            <a:off x="10301286" y="378995"/>
            <a:ext cx="1862135" cy="249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  <a:latin typeface="Ropa Sans" panose="00000500000000000000" pitchFamily="2" charset="0"/>
              </a:rPr>
              <a:t>Section Title</a:t>
            </a:r>
            <a:endParaRPr lang="en-US" sz="1200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248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26C3B-D66D-9586-4106-5311B409A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2">
            <a:extLst>
              <a:ext uri="{FF2B5EF4-FFF2-40B4-BE49-F238E27FC236}">
                <a16:creationId xmlns:a16="http://schemas.microsoft.com/office/drawing/2014/main" id="{7DA6C282-8346-908E-E284-7E511C5B8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6181" y="1007645"/>
            <a:ext cx="7722394" cy="4505389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solidFill>
                  <a:srgbClr val="0AB6EB"/>
                </a:solidFill>
                <a:latin typeface="Ropa Sans" panose="00000500000000000000" pitchFamily="2" charset="0"/>
              </a:rPr>
              <a:t>65º </a:t>
            </a:r>
            <a:r>
              <a:rPr lang="en-US" sz="2800">
                <a:solidFill>
                  <a:srgbClr val="0AB6EB"/>
                </a:solidFill>
                <a:latin typeface="Ropa Sans" panose="00000500000000000000" pitchFamily="2" charset="0"/>
              </a:rPr>
              <a:t>May Help Microsoft</a:t>
            </a:r>
            <a:endParaRPr lang="en-US" sz="2800" dirty="0">
              <a:solidFill>
                <a:srgbClr val="0AB6EB"/>
              </a:solidFill>
              <a:latin typeface="Ropa Sans" panose="000005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Higher temperature scenario could better position Microsoft to find F&amp;B customers.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May argue for Microsoft examining how to increase future heat recovery from data centers.</a:t>
            </a: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rgbClr val="393939"/>
              </a:solidFill>
              <a:latin typeface="Lato" panose="020F0502020204030203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5619CA0-53C6-C823-12B1-CCC9281872D0}"/>
              </a:ext>
            </a:extLst>
          </p:cNvPr>
          <p:cNvSpPr txBox="1">
            <a:spLocks/>
          </p:cNvSpPr>
          <p:nvPr/>
        </p:nvSpPr>
        <p:spPr>
          <a:xfrm>
            <a:off x="535405" y="1583929"/>
            <a:ext cx="1624263" cy="14981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600" dirty="0">
                <a:solidFill>
                  <a:schemeClr val="bg1"/>
                </a:solidFill>
                <a:latin typeface="Ropa Sans" panose="00000500000000000000" pitchFamily="2" charset="0"/>
              </a:rPr>
              <a:t>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E28E6F-AD18-CF55-C299-17719B3A6D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2" r="41199"/>
          <a:stretch/>
        </p:blipFill>
        <p:spPr>
          <a:xfrm rot="10800000">
            <a:off x="-1" y="0"/>
            <a:ext cx="293608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5A0B520-618F-7EC6-8C93-512BD7A388E1}"/>
              </a:ext>
            </a:extLst>
          </p:cNvPr>
          <p:cNvSpPr/>
          <p:nvPr/>
        </p:nvSpPr>
        <p:spPr>
          <a:xfrm>
            <a:off x="-3" y="0"/>
            <a:ext cx="2936084" cy="6858000"/>
          </a:xfrm>
          <a:prstGeom prst="rect">
            <a:avLst/>
          </a:prstGeom>
          <a:solidFill>
            <a:srgbClr val="0AB6E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07E3C2-7EEF-02ED-5C25-5BA536DD465A}"/>
              </a:ext>
            </a:extLst>
          </p:cNvPr>
          <p:cNvSpPr/>
          <p:nvPr/>
        </p:nvSpPr>
        <p:spPr>
          <a:xfrm>
            <a:off x="377992" y="378995"/>
            <a:ext cx="11278603" cy="61000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74D435-6DEF-9CA9-DED1-CF87F59717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4508" y="5986671"/>
            <a:ext cx="1172087" cy="38236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DAECFFD-5E37-5467-B500-CD82B4182F41}"/>
              </a:ext>
            </a:extLst>
          </p:cNvPr>
          <p:cNvSpPr/>
          <p:nvPr/>
        </p:nvSpPr>
        <p:spPr>
          <a:xfrm>
            <a:off x="10337006" y="378995"/>
            <a:ext cx="1854994" cy="249655"/>
          </a:xfrm>
          <a:prstGeom prst="rect">
            <a:avLst/>
          </a:prstGeom>
          <a:solidFill>
            <a:srgbClr val="0AB6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E32F02-F9C3-B1E6-F3FE-4F25A0CBD135}"/>
              </a:ext>
            </a:extLst>
          </p:cNvPr>
          <p:cNvSpPr/>
          <p:nvPr/>
        </p:nvSpPr>
        <p:spPr>
          <a:xfrm>
            <a:off x="10265568" y="378995"/>
            <a:ext cx="71437" cy="249655"/>
          </a:xfrm>
          <a:prstGeom prst="rect">
            <a:avLst/>
          </a:prstGeom>
          <a:solidFill>
            <a:srgbClr val="0195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3422499E-010A-51A8-087A-10764B840069}"/>
              </a:ext>
            </a:extLst>
          </p:cNvPr>
          <p:cNvSpPr txBox="1">
            <a:spLocks/>
          </p:cNvSpPr>
          <p:nvPr/>
        </p:nvSpPr>
        <p:spPr>
          <a:xfrm>
            <a:off x="10301286" y="378995"/>
            <a:ext cx="1862135" cy="249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  <a:latin typeface="Ropa Sans" panose="00000500000000000000" pitchFamily="2" charset="0"/>
              </a:rPr>
              <a:t>Section Title</a:t>
            </a:r>
            <a:endParaRPr lang="en-US" sz="1200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274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42E09C39981B54BB830E1F081C86A25" ma:contentTypeVersion="11" ma:contentTypeDescription="Create a new document." ma:contentTypeScope="" ma:versionID="234c582f117e5772f7c0b054bee36c91">
  <xsd:schema xmlns:xsd="http://www.w3.org/2001/XMLSchema" xmlns:xs="http://www.w3.org/2001/XMLSchema" xmlns:p="http://schemas.microsoft.com/office/2006/metadata/properties" xmlns:ns1="http://schemas.microsoft.com/sharepoint/v3" xmlns:ns2="54e8acca-44f9-4eed-b2ee-136d146ad825" targetNamespace="http://schemas.microsoft.com/office/2006/metadata/properties" ma:root="true" ma:fieldsID="ee46b74fbf6ddcf72274b00ef8da8331" ns1:_="" ns2:_="">
    <xsd:import namespace="http://schemas.microsoft.com/sharepoint/v3"/>
    <xsd:import namespace="54e8acca-44f9-4eed-b2ee-136d146ad82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BillingMetadata" minOccurs="0"/>
                <xsd:element ref="ns1:_ip_UnifiedCompliancePolicyProperties" minOccurs="0"/>
                <xsd:element ref="ns1:_ip_UnifiedCompliancePolicyUIAction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e8acca-44f9-4eed-b2ee-136d146ad82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11" nillable="true" ma:displayName="MediaServiceBillingMetadata" ma:hidden="true" ma:internalName="MediaServiceBillingMetadata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E88A58-EEBA-40A0-9517-668B1888F37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B37B17BE-EFC6-4AA5-9B8B-CC8DA3B144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0706B9-9648-4FB6-803F-4CA43A510615}"/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5049</TotalTime>
  <Words>413</Words>
  <Application>Microsoft Office PowerPoint</Application>
  <PresentationFormat>Widescreen</PresentationFormat>
  <Paragraphs>102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Business Case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Title</dc:title>
  <dc:creator>Cooper Eaton</dc:creator>
  <cp:lastModifiedBy>Emily Kent</cp:lastModifiedBy>
  <cp:revision>19</cp:revision>
  <dcterms:created xsi:type="dcterms:W3CDTF">2020-09-09T19:37:59Z</dcterms:created>
  <dcterms:modified xsi:type="dcterms:W3CDTF">2025-10-01T20:16:05Z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0x010100142E09C39981B54BB830E1F081C86A25</vt:lpwstr>
  </property>
</Properties>
</file>

<file path=docProps/thumbnail.jpeg>
</file>